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48" r:id="rId17"/>
    <p:sldId id="1075" r:id="rId18"/>
    <p:sldId id="1133" r:id="rId19"/>
    <p:sldId id="1077" r:id="rId20"/>
    <p:sldId id="1078" r:id="rId21"/>
    <p:sldId id="1076" r:id="rId22"/>
    <p:sldId id="1089" r:id="rId23"/>
    <p:sldId id="1080" r:id="rId24"/>
    <p:sldId id="1084" r:id="rId25"/>
    <p:sldId id="1082" r:id="rId26"/>
    <p:sldId id="1085" r:id="rId27"/>
    <p:sldId id="1086" r:id="rId28"/>
    <p:sldId id="1161" r:id="rId29"/>
    <p:sldId id="799" r:id="rId30"/>
    <p:sldId id="1090" r:id="rId31"/>
    <p:sldId id="1146" r:id="rId32"/>
    <p:sldId id="1091" r:id="rId33"/>
    <p:sldId id="1095" r:id="rId34"/>
    <p:sldId id="1096" r:id="rId35"/>
    <p:sldId id="1098" r:id="rId36"/>
    <p:sldId id="1097" r:id="rId37"/>
    <p:sldId id="1099" r:id="rId38"/>
    <p:sldId id="1167" r:id="rId39"/>
    <p:sldId id="1100" r:id="rId40"/>
    <p:sldId id="825" r:id="rId41"/>
    <p:sldId id="1029" r:id="rId42"/>
    <p:sldId id="1001" r:id="rId43"/>
    <p:sldId id="1032" r:id="rId44"/>
    <p:sldId id="1094" r:id="rId45"/>
    <p:sldId id="1145" r:id="rId46"/>
    <p:sldId id="1101" r:id="rId47"/>
    <p:sldId id="768" r:id="rId48"/>
    <p:sldId id="1103" r:id="rId49"/>
    <p:sldId id="1130" r:id="rId50"/>
    <p:sldId id="1122" r:id="rId51"/>
    <p:sldId id="1147" r:id="rId52"/>
    <p:sldId id="378" r:id="rId53"/>
    <p:sldId id="1134" r:id="rId54"/>
    <p:sldId id="1131" r:id="rId55"/>
    <p:sldId id="1132" r:id="rId56"/>
    <p:sldId id="1104" r:id="rId57"/>
    <p:sldId id="1149" r:id="rId58"/>
    <p:sldId id="1136" r:id="rId59"/>
    <p:sldId id="1137" r:id="rId60"/>
    <p:sldId id="1138" r:id="rId61"/>
    <p:sldId id="1139" r:id="rId62"/>
    <p:sldId id="1140" r:id="rId63"/>
    <p:sldId id="1141" r:id="rId64"/>
    <p:sldId id="1142" r:id="rId65"/>
    <p:sldId id="1143" r:id="rId66"/>
    <p:sldId id="1144" r:id="rId67"/>
    <p:sldId id="1159" r:id="rId68"/>
    <p:sldId id="1111" r:id="rId69"/>
    <p:sldId id="1107" r:id="rId70"/>
    <p:sldId id="1152" r:id="rId71"/>
    <p:sldId id="1153" r:id="rId72"/>
    <p:sldId id="1154" r:id="rId73"/>
    <p:sldId id="1109" r:id="rId74"/>
    <p:sldId id="1155" r:id="rId75"/>
    <p:sldId id="1071" r:id="rId76"/>
    <p:sldId id="1156" r:id="rId77"/>
    <p:sldId id="1108" r:id="rId78"/>
    <p:sldId id="1157" r:id="rId79"/>
    <p:sldId id="1158" r:id="rId8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098"/>
            <p14:sldId id="1097"/>
            <p14:sldId id="1099"/>
            <p14:sldId id="1167"/>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52" autoAdjust="0"/>
    <p:restoredTop sz="81771" autoAdjust="0"/>
  </p:normalViewPr>
  <p:slideViewPr>
    <p:cSldViewPr snapToGrid="0">
      <p:cViewPr>
        <p:scale>
          <a:sx n="100" d="100"/>
          <a:sy n="100" d="100"/>
        </p:scale>
        <p:origin x="852" y="222"/>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200" d="100"/>
        <a:sy n="200" d="100"/>
      </p:scale>
      <p:origin x="0" y="-3161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40</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p>
              <a:p>
                <a:r>
                  <a:rPr lang="en-US" dirty="0" err="1"/>
                  <a:t>Sarsa</a:t>
                </a:r>
                <a:r>
                  <a:rPr lang="en-US" dirty="0"/>
                  <a:t> updates it behavior policy during training, instead of using fixed behavior policy? Not PE, but GPI?</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14:m>
                  <m:oMath xmlns:m="http://schemas.openxmlformats.org/officeDocument/2006/math">
                    <m:r>
                      <a:rPr lang="en-US" b="0" i="1" smtClean="0">
                        <a:latin typeface="Cambria Math" panose="02040503050406030204" pitchFamily="18" charset="0"/>
                      </a:rPr>
                      <m:t>𝑆</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70</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Because we have a single weight, </a:t>
            </a:r>
          </a:p>
          <a:p>
            <a:r>
              <a:rPr lang="en-US" dirty="0"/>
              <a:t>this means our gradient is just a scalar derivative.</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71</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72</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75</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76</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806575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21.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40.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5.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emf"/></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400.png"/></Relationships>
</file>

<file path=ppt/slides/_rels/slide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7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100.png"/><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111.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7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55000" lnSpcReduction="20000"/>
              </a:bodyPr>
              <a:lstStyle/>
              <a:p>
                <a:r>
                  <a:rPr lang="en-US" dirty="0"/>
                  <a:t>Consider episodic tasks: </a:t>
                </a:r>
              </a:p>
              <a:p>
                <a:pPr lvl="1"/>
                <a:r>
                  <a:rPr lang="en-US" sz="2900" dirty="0">
                    <a:solidFill>
                      <a:srgbClr val="C00000"/>
                    </a:solidFill>
                  </a:rPr>
                  <a:t>Return</a:t>
                </a:r>
                <a:r>
                  <a:rPr lang="en-US" sz="2900" dirty="0"/>
                  <a:t> (cumulative discounted reward) at time </a:t>
                </a:r>
                <a14:m>
                  <m:oMath xmlns:m="http://schemas.openxmlformats.org/officeDocument/2006/math">
                    <m:r>
                      <a:rPr lang="en-US" sz="2900" b="0" i="1" smtClean="0">
                        <a:latin typeface="Cambria Math" panose="02040503050406030204" pitchFamily="18" charset="0"/>
                      </a:rPr>
                      <m:t>𝑡</m:t>
                    </m:r>
                  </m:oMath>
                </a14:m>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r>
                      <a:rPr lang="en-US" sz="2900" i="1">
                        <a:latin typeface="Cambria Math" panose="02040503050406030204" pitchFamily="18" charset="0"/>
                      </a:rPr>
                      <m:t>≐</m:t>
                    </m:r>
                    <m:nary>
                      <m:naryPr>
                        <m:chr m:val="∑"/>
                        <m:ctrlPr>
                          <a:rPr lang="en-US" sz="2900" i="1">
                            <a:latin typeface="Cambria Math" panose="02040503050406030204" pitchFamily="18" charset="0"/>
                          </a:rPr>
                        </m:ctrlPr>
                      </m:naryPr>
                      <m:sub>
                        <m:r>
                          <m:rPr>
                            <m:brk m:alnAt="23"/>
                          </m:rPr>
                          <a:rPr lang="en-US" sz="2900" i="1">
                            <a:latin typeface="Cambria Math" panose="02040503050406030204" pitchFamily="18" charset="0"/>
                          </a:rPr>
                          <m:t>𝑘</m:t>
                        </m:r>
                        <m:r>
                          <a:rPr lang="en-US" sz="2900" i="1">
                            <a:latin typeface="Cambria Math" panose="02040503050406030204" pitchFamily="18" charset="0"/>
                          </a:rPr>
                          <m:t>=0</m:t>
                        </m:r>
                      </m:sub>
                      <m:sup>
                        <m:r>
                          <a:rPr lang="en-US" sz="2900" i="1">
                            <a:latin typeface="Cambria Math" panose="02040503050406030204" pitchFamily="18" charset="0"/>
                          </a:rPr>
                          <m:t>𝑇</m:t>
                        </m:r>
                        <m:r>
                          <a:rPr lang="en-US" sz="2900" i="1">
                            <a:latin typeface="Cambria Math" panose="02040503050406030204" pitchFamily="18" charset="0"/>
                          </a:rPr>
                          <m:t>−1</m:t>
                        </m:r>
                      </m:sup>
                      <m:e>
                        <m:sSup>
                          <m:sSupPr>
                            <m:ctrlPr>
                              <a:rPr lang="en-US" sz="2900" i="1">
                                <a:latin typeface="Cambria Math" panose="02040503050406030204" pitchFamily="18" charset="0"/>
                              </a:rPr>
                            </m:ctrlPr>
                          </m:sSupPr>
                          <m:e>
                            <m:r>
                              <a:rPr lang="en-US" sz="2900" i="1">
                                <a:latin typeface="Cambria Math" panose="02040503050406030204" pitchFamily="18" charset="0"/>
                              </a:rPr>
                              <m:t>𝛾</m:t>
                            </m:r>
                          </m:e>
                          <m:sup>
                            <m:r>
                              <a:rPr lang="en-US" sz="2900" i="1">
                                <a:latin typeface="Cambria Math" panose="02040503050406030204" pitchFamily="18" charset="0"/>
                              </a:rPr>
                              <m:t>𝑘</m:t>
                            </m:r>
                          </m:sup>
                        </m:sSup>
                      </m:e>
                    </m:nary>
                    <m:sSub>
                      <m:sSubPr>
                        <m:ctrlPr>
                          <a:rPr lang="en-US" sz="2900" i="1">
                            <a:latin typeface="Cambria Math" panose="02040503050406030204" pitchFamily="18" charset="0"/>
                          </a:rPr>
                        </m:ctrlPr>
                      </m:sSubPr>
                      <m:e>
                        <m:r>
                          <a:rPr lang="en-US" sz="2900" i="1">
                            <a:latin typeface="Cambria Math" panose="02040503050406030204" pitchFamily="18" charset="0"/>
                          </a:rPr>
                          <m:t>𝑅</m:t>
                        </m:r>
                      </m:e>
                      <m:sub>
                        <m:r>
                          <a:rPr lang="en-US" sz="2900" i="1">
                            <a:latin typeface="Cambria Math" panose="02040503050406030204" pitchFamily="18" charset="0"/>
                          </a:rPr>
                          <m:t>𝑡</m:t>
                        </m:r>
                        <m:r>
                          <a:rPr lang="en-US" sz="2900" i="1">
                            <a:latin typeface="Cambria Math" panose="02040503050406030204" pitchFamily="18" charset="0"/>
                          </a:rPr>
                          <m:t>+</m:t>
                        </m:r>
                        <m:r>
                          <a:rPr lang="en-US" sz="2900" i="1">
                            <a:latin typeface="Cambria Math" panose="02040503050406030204" pitchFamily="18" charset="0"/>
                          </a:rPr>
                          <m:t>𝑘</m:t>
                        </m:r>
                        <m:r>
                          <a:rPr lang="en-US" sz="2900" i="1">
                            <a:latin typeface="Cambria Math" panose="02040503050406030204" pitchFamily="18" charset="0"/>
                          </a:rPr>
                          <m:t>+1</m:t>
                        </m:r>
                      </m:sub>
                    </m:sSub>
                  </m:oMath>
                </a14:m>
                <a:endParaRPr lang="en-US" sz="2900" dirty="0"/>
              </a:p>
              <a:p>
                <a:pPr lvl="1"/>
                <a:r>
                  <a:rPr lang="en-US" sz="2900" b="0" dirty="0">
                    <a:solidFill>
                      <a:srgbClr val="C00000"/>
                    </a:solidFill>
                  </a:rPr>
                  <a:t>State Value Function </a:t>
                </a:r>
                <a:r>
                  <a:rPr lang="en-US" sz="2900" b="0" dirty="0"/>
                  <a:t>is expected return under policy </a:t>
                </a:r>
                <a14:m>
                  <m:oMath xmlns:m="http://schemas.openxmlformats.org/officeDocument/2006/math">
                    <m:r>
                      <a:rPr lang="en-US" sz="2900" b="0" i="1" smtClean="0">
                        <a:latin typeface="Cambria Math" panose="02040503050406030204" pitchFamily="18" charset="0"/>
                      </a:rPr>
                      <m:t>𝜋</m:t>
                    </m:r>
                  </m:oMath>
                </a14:m>
                <a:r>
                  <a:rPr lang="en-US" sz="2900" b="0" dirty="0"/>
                  <a:t>: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𝑣</m:t>
                        </m:r>
                      </m:e>
                      <m:sub>
                        <m:r>
                          <a:rPr lang="en-US" sz="2900" b="0" i="1" smtClean="0">
                            <a:latin typeface="Cambria Math" panose="02040503050406030204" pitchFamily="18" charset="0"/>
                          </a:rPr>
                          <m:t>𝜋</m:t>
                        </m:r>
                      </m:sub>
                    </m:sSub>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e>
                    </m:d>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𝔼</m:t>
                        </m:r>
                      </m:e>
                      <m:sub>
                        <m:r>
                          <a:rPr lang="en-US" sz="2900" b="0" i="1" smtClean="0">
                            <a:latin typeface="Cambria Math" panose="02040503050406030204" pitchFamily="18" charset="0"/>
                          </a:rPr>
                          <m:t>𝜋</m:t>
                        </m:r>
                      </m:sub>
                    </m:sSub>
                    <m:d>
                      <m:dPr>
                        <m:begChr m:val="["/>
                        <m:endChr m:val="]"/>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𝐺</m:t>
                            </m:r>
                          </m:e>
                          <m:sub>
                            <m:r>
                              <a:rPr lang="en-US" sz="2900" b="0" i="1" smtClean="0">
                                <a:latin typeface="Cambria Math" panose="02040503050406030204" pitchFamily="18" charset="0"/>
                              </a:rPr>
                              <m:t>𝑡</m:t>
                            </m:r>
                          </m:sub>
                        </m:sSub>
                      </m:e>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𝑆</m:t>
                            </m:r>
                          </m:e>
                          <m:sub>
                            <m:r>
                              <a:rPr lang="en-US" sz="2900" b="0" i="1" smtClean="0">
                                <a:latin typeface="Cambria Math" panose="02040503050406030204" pitchFamily="18" charset="0"/>
                              </a:rPr>
                              <m:t>𝑡</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e>
                    </m:d>
                  </m:oMath>
                </a14:m>
                <a:endParaRPr lang="en-US" sz="2900" dirty="0"/>
              </a:p>
              <a:p>
                <a:pPr lvl="1"/>
                <a:r>
                  <a:rPr lang="en-US" sz="2900" b="0" dirty="0">
                    <a:solidFill>
                      <a:srgbClr val="C00000"/>
                    </a:solidFill>
                  </a:rPr>
                  <a:t>State </a:t>
                </a:r>
                <a:r>
                  <a:rPr lang="en-US" altLang="zh-CN" sz="2900" b="0" dirty="0">
                    <a:solidFill>
                      <a:srgbClr val="C00000"/>
                    </a:solidFill>
                  </a:rPr>
                  <a:t>Action</a:t>
                </a:r>
                <a:r>
                  <a:rPr lang="en-US" sz="2900" b="0" dirty="0">
                    <a:solidFill>
                      <a:srgbClr val="C00000"/>
                    </a:solidFill>
                  </a:rPr>
                  <a:t> Value Function </a:t>
                </a:r>
                <a:r>
                  <a:rPr lang="en-US" sz="2900" b="0" dirty="0"/>
                  <a:t>is expected return from taking action </a:t>
                </a:r>
                <a14:m>
                  <m:oMath xmlns:m="http://schemas.openxmlformats.org/officeDocument/2006/math">
                    <m:r>
                      <a:rPr lang="en-US" sz="2900" i="1">
                        <a:latin typeface="Cambria Math" panose="02040503050406030204" pitchFamily="18" charset="0"/>
                      </a:rPr>
                      <m:t>𝑎</m:t>
                    </m:r>
                  </m:oMath>
                </a14:m>
                <a:r>
                  <a:rPr lang="en-US" sz="2900" b="0" dirty="0"/>
                  <a:t>, then follow policy </a:t>
                </a:r>
                <a14:m>
                  <m:oMath xmlns:m="http://schemas.openxmlformats.org/officeDocument/2006/math">
                    <m:r>
                      <a:rPr lang="en-US" sz="2900" b="0" i="1" smtClean="0">
                        <a:latin typeface="Cambria Math" panose="02040503050406030204" pitchFamily="18" charset="0"/>
                      </a:rPr>
                      <m:t>𝜋</m:t>
                    </m:r>
                  </m:oMath>
                </a14:m>
                <a:r>
                  <a:rPr lang="en-US" sz="2900" b="0" dirty="0"/>
                  <a:t>:</a:t>
                </a:r>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rPr>
                          <m:t>𝜋</m:t>
                        </m:r>
                      </m:sub>
                    </m:sSub>
                    <m:d>
                      <m:dPr>
                        <m:ctrlPr>
                          <a:rPr lang="en-US" sz="2900" i="1">
                            <a:latin typeface="Cambria Math" panose="02040503050406030204" pitchFamily="18" charset="0"/>
                          </a:rPr>
                        </m:ctrlPr>
                      </m:dPr>
                      <m:e>
                        <m:r>
                          <a:rPr lang="en-US" sz="2900" i="1">
                            <a:latin typeface="Cambria Math" panose="02040503050406030204" pitchFamily="18" charset="0"/>
                          </a:rPr>
                          <m:t>𝑠</m:t>
                        </m:r>
                        <m:r>
                          <a:rPr lang="en-US" sz="2900" i="1">
                            <a:latin typeface="Cambria Math" panose="02040503050406030204" pitchFamily="18" charset="0"/>
                          </a:rPr>
                          <m:t>,</m:t>
                        </m:r>
                        <m:r>
                          <a:rPr lang="en-US" sz="2900" i="1">
                            <a:latin typeface="Cambria Math" panose="02040503050406030204" pitchFamily="18" charset="0"/>
                          </a:rPr>
                          <m:t>𝑎</m:t>
                        </m:r>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𝔼</m:t>
                        </m:r>
                      </m:e>
                      <m:sub>
                        <m:r>
                          <a:rPr lang="en-US" sz="2900" i="1">
                            <a:latin typeface="Cambria Math" panose="02040503050406030204" pitchFamily="18" charset="0"/>
                          </a:rPr>
                          <m:t>𝜋</m:t>
                        </m:r>
                      </m:sub>
                    </m:sSub>
                    <m:d>
                      <m:dPr>
                        <m:begChr m:val="["/>
                        <m:endChr m:val="]"/>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e>
                      <m:e>
                        <m:sSub>
                          <m:sSubPr>
                            <m:ctrlPr>
                              <a:rPr lang="en-US" sz="2900" i="1">
                                <a:latin typeface="Cambria Math" panose="02040503050406030204" pitchFamily="18" charset="0"/>
                              </a:rPr>
                            </m:ctrlPr>
                          </m:sSubPr>
                          <m:e>
                            <m:r>
                              <a:rPr lang="en-US" sz="2900" i="1">
                                <a:latin typeface="Cambria Math" panose="02040503050406030204" pitchFamily="18" charset="0"/>
                              </a:rPr>
                              <m:t>𝑆</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𝑠</m:t>
                        </m:r>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𝐴</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𝑎</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p>
              <a:p>
                <a:r>
                  <a:rPr lang="en-US" dirty="0">
                    <a:sym typeface="Symbol" pitchFamily="18" charset="2"/>
                  </a:rPr>
                  <a:t>State </a:t>
                </a:r>
                <a:r>
                  <a:rPr lang="en-US" dirty="0"/>
                  <a:t>Value </a:t>
                </a:r>
                <a:r>
                  <a:rPr lang="en-US" altLang="zh-CN" dirty="0"/>
                  <a:t>F</a:t>
                </a:r>
                <a:r>
                  <a:rPr lang="en-US" dirty="0"/>
                  <a:t>unction update (incremental):</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Step size </a:t>
                </a:r>
                <a14:m>
                  <m:oMath xmlns:m="http://schemas.openxmlformats.org/officeDocument/2006/math">
                    <m:r>
                      <a:rPr lang="en-US" i="1">
                        <a:latin typeface="Cambria Math" panose="02040503050406030204" pitchFamily="18" charset="0"/>
                      </a:rPr>
                      <m:t>𝛼</m:t>
                    </m:r>
                  </m:oMath>
                </a14:m>
                <a:r>
                  <a:rPr lang="en-US" dirty="0"/>
                  <a:t> can be constant, or can be typically reduced gradually until convergence.</a:t>
                </a:r>
              </a:p>
            </p:txBody>
          </p:sp>
        </mc:Choice>
        <mc:Fallback>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425" t="-3667" r="-8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2"/>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282622" y="1115355"/>
                <a:ext cx="8404178" cy="1752600"/>
              </a:xfrm>
            </p:spPr>
            <p:txBody>
              <a:bodyPr>
                <a:normAutofit fontScale="70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p>
              <a:p>
                <a:pPr lvl="1"/>
                <a:r>
                  <a:rPr lang="en-US" dirty="0"/>
                  <a:t>The </a:t>
                </a:r>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first visits to </a:t>
                </a:r>
                <a14:m>
                  <m:oMath xmlns:m="http://schemas.openxmlformats.org/officeDocument/2006/math">
                    <m:r>
                      <a:rPr lang="en-US" i="1" dirty="0" smtClean="0">
                        <a:latin typeface="Cambria Math" panose="02040503050406030204" pitchFamily="18" charset="0"/>
                      </a:rPr>
                      <m:t>𝑠</m:t>
                    </m:r>
                  </m:oMath>
                </a14:m>
                <a:r>
                  <a:rPr lang="en-US" dirty="0"/>
                  <a:t>,</a:t>
                </a:r>
              </a:p>
              <a:p>
                <a:pPr lvl="1"/>
                <a:r>
                  <a:rPr lang="en-US" dirty="0"/>
                  <a:t>The </a:t>
                </a:r>
                <a:r>
                  <a:rPr lang="en-US" dirty="0">
                    <a:solidFill>
                      <a:srgbClr val="C00000"/>
                    </a:solidFill>
                  </a:rPr>
                  <a:t>every-visit</a:t>
                </a:r>
                <a:r>
                  <a:rPr lang="en-US" dirty="0"/>
                  <a:t> MC method averages the returns following all visits to </a:t>
                </a:r>
                <a14:m>
                  <m:oMath xmlns:m="http://schemas.openxmlformats.org/officeDocument/2006/math">
                    <m:r>
                      <a:rPr lang="en-US" i="1" dirty="0" smtClean="0">
                        <a:latin typeface="Cambria Math" panose="02040503050406030204" pitchFamily="18" charset="0"/>
                      </a:rPr>
                      <m:t>𝑠</m:t>
                    </m:r>
                  </m:oMath>
                </a14:m>
                <a:r>
                  <a:rPr lang="en-US" dirty="0"/>
                  <a:t> (show below).</a:t>
                </a:r>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282622" y="1115355"/>
                <a:ext cx="8404178" cy="1752600"/>
              </a:xfrm>
              <a:blipFill>
                <a:blip r:embed="rId3"/>
                <a:stretch>
                  <a:fillRect l="-798" t="-5923" r="-1233" b="-52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BF5FE2C-66C4-4C43-8393-F0C167D91BC3}"/>
                  </a:ext>
                </a:extLst>
              </p:cNvPr>
              <p:cNvSpPr/>
              <p:nvPr/>
            </p:nvSpPr>
            <p:spPr bwMode="auto">
              <a:xfrm>
                <a:off x="6608770" y="5321495"/>
                <a:ext cx="2133600"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a:ln>
                      <a:noFill/>
                    </a:ln>
                    <a:solidFill>
                      <a:schemeClr val="tx1"/>
                    </a:solidFill>
                    <a:effectLst/>
                    <a:latin typeface="Arial" charset="0"/>
                  </a:rPr>
                  <a:t>Go backwards from last non-terminal </a:t>
                </a:r>
                <a14:m>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𝑆</m:t>
                        </m:r>
                      </m:e>
                      <m:sub>
                        <m:r>
                          <a:rPr kumimoji="0" lang="en-US" sz="1400" b="0" i="1" u="none" strike="noStrike" cap="none" normalizeH="0" baseline="0" smtClean="0">
                            <a:ln>
                              <a:noFill/>
                            </a:ln>
                            <a:solidFill>
                              <a:schemeClr val="tx1"/>
                            </a:solidFill>
                            <a:effectLst/>
                            <a:latin typeface="Cambria Math" panose="02040503050406030204" pitchFamily="18" charset="0"/>
                          </a:rPr>
                          <m:t>𝑇</m:t>
                        </m:r>
                        <m:r>
                          <a:rPr lang="en-US" sz="1400" i="1">
                            <a:latin typeface="Cambria Math" panose="02040503050406030204" pitchFamily="18" charset="0"/>
                          </a:rPr>
                          <m:t>−1</m:t>
                        </m:r>
                      </m:sub>
                    </m:sSub>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7" name="Rectangle 6">
                <a:extLst>
                  <a:ext uri="{FF2B5EF4-FFF2-40B4-BE49-F238E27FC236}">
                    <a16:creationId xmlns:a16="http://schemas.microsoft.com/office/drawing/2014/main" id="{6BF5FE2C-66C4-4C43-8393-F0C167D91BC3}"/>
                  </a:ext>
                </a:extLst>
              </p:cNvPr>
              <p:cNvSpPr>
                <a:spLocks noRot="1" noChangeAspect="1" noMove="1" noResize="1" noEditPoints="1" noAdjustHandles="1" noChangeArrowheads="1" noChangeShapeType="1" noTextEdit="1"/>
              </p:cNvSpPr>
              <p:nvPr/>
            </p:nvSpPr>
            <p:spPr bwMode="auto">
              <a:xfrm>
                <a:off x="6608770" y="5321495"/>
                <a:ext cx="2133600" cy="516787"/>
              </a:xfrm>
              <a:prstGeom prst="rect">
                <a:avLst/>
              </a:prstGeom>
              <a:blipFill>
                <a:blip r:embed="rId4"/>
                <a:stretch>
                  <a:fillRect l="-568" t="-1149" b="-10345"/>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1A14B0-335E-4626-847C-0871F097B3B6}"/>
                  </a:ext>
                </a:extLst>
              </p:cNvPr>
              <p:cNvSpPr/>
              <p:nvPr/>
            </p:nvSpPr>
            <p:spPr bwMode="auto">
              <a:xfrm>
                <a:off x="5268888" y="6080096"/>
                <a:ext cx="3494112"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dirty="0"/>
                  <a:t>Can compute running avg w. incremental update </a:t>
                </a:r>
                <a14:m>
                  <m:oMath xmlns:m="http://schemas.openxmlformats.org/officeDocument/2006/math">
                    <m:r>
                      <a:rPr lang="en-US" sz="1400" b="0" i="1" dirty="0" smtClean="0">
                        <a:latin typeface="Cambria Math" panose="02040503050406030204" pitchFamily="18" charset="0"/>
                      </a:rPr>
                      <m:t>𝑉</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m:t>
                        </m:r>
                      </m:e>
                      <m:sub>
                        <m:r>
                          <a:rPr lang="en-US" sz="1400" i="1" dirty="0">
                            <a:latin typeface="Cambria Math" panose="02040503050406030204" pitchFamily="18" charset="0"/>
                          </a:rPr>
                          <m:t>𝛼</m:t>
                        </m:r>
                      </m:sub>
                    </m:sSub>
                    <m:r>
                      <a:rPr lang="en-US" sz="1400" b="0" i="1" dirty="0" smtClean="0">
                        <a:latin typeface="Cambria Math" panose="02040503050406030204" pitchFamily="18" charset="0"/>
                      </a:rPr>
                      <m:t>𝑅𝑒𝑡𝑢𝑟𝑛𝑠</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12" name="Rectangle 11">
                <a:extLst>
                  <a:ext uri="{FF2B5EF4-FFF2-40B4-BE49-F238E27FC236}">
                    <a16:creationId xmlns:a16="http://schemas.microsoft.com/office/drawing/2014/main" id="{281A14B0-335E-4626-847C-0871F097B3B6}"/>
                  </a:ext>
                </a:extLst>
              </p:cNvPr>
              <p:cNvSpPr>
                <a:spLocks noRot="1" noChangeAspect="1" noMove="1" noResize="1" noEditPoints="1" noAdjustHandles="1" noChangeArrowheads="1" noChangeShapeType="1" noTextEdit="1"/>
              </p:cNvSpPr>
              <p:nvPr/>
            </p:nvSpPr>
            <p:spPr bwMode="auto">
              <a:xfrm>
                <a:off x="5268888" y="6080096"/>
                <a:ext cx="3494112" cy="516787"/>
              </a:xfrm>
              <a:prstGeom prst="rect">
                <a:avLst/>
              </a:prstGeom>
              <a:blipFill>
                <a:blip r:embed="rId5"/>
                <a:stretch>
                  <a:fillRect l="-347" b="-11494"/>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3" name="Arrow: Right 12">
            <a:extLst>
              <a:ext uri="{FF2B5EF4-FFF2-40B4-BE49-F238E27FC236}">
                <a16:creationId xmlns:a16="http://schemas.microsoft.com/office/drawing/2014/main" id="{C6C7F8C6-C294-44AA-B397-C1696ED917C2}"/>
              </a:ext>
            </a:extLst>
          </p:cNvPr>
          <p:cNvSpPr/>
          <p:nvPr/>
        </p:nvSpPr>
        <p:spPr bwMode="auto">
          <a:xfrm flipH="1">
            <a:off x="4876800" y="626764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78C60B4C-A295-4918-9CD7-DB72FABBB584}"/>
              </a:ext>
            </a:extLst>
          </p:cNvPr>
          <p:cNvSpPr/>
          <p:nvPr/>
        </p:nvSpPr>
        <p:spPr bwMode="auto">
          <a:xfrm flipH="1">
            <a:off x="6248400" y="5321495"/>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F4993479-753A-443C-A76D-D7FD3E3078E9}"/>
              </a:ext>
            </a:extLst>
          </p:cNvPr>
          <p:cNvPicPr>
            <a:picLocks noChangeAspect="1"/>
          </p:cNvPicPr>
          <p:nvPr/>
        </p:nvPicPr>
        <p:blipFill>
          <a:blip r:embed="rId2"/>
          <a:stretch>
            <a:fillRect/>
          </a:stretch>
        </p:blipFill>
        <p:spPr>
          <a:xfrm>
            <a:off x="762000" y="2226350"/>
            <a:ext cx="7620000" cy="4631650"/>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550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861294"/>
                <a:ext cx="8710943" cy="2760092"/>
              </a:xfrm>
            </p:spPr>
            <p:txBody>
              <a:bodyPr>
                <a:normAutofit fontScale="55000" lnSpcReduction="20000"/>
              </a:bodyPr>
              <a:lstStyle/>
              <a:p>
                <a:r>
                  <a:rPr lang="en-US" sz="2800" b="0" dirty="0"/>
                  <a:t>TD: </a:t>
                </a:r>
                <a:r>
                  <a:rPr lang="en-US" sz="2800" dirty="0"/>
                  <a:t>(forward update)</a:t>
                </a:r>
                <a:endParaRPr lang="en-US" sz="2800" b="0" dirty="0"/>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(backward update.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 </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=0+1⋅1=1,  </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−.5</m:t>
                        </m:r>
                      </m:e>
                    </m:d>
                    <m:r>
                      <a:rPr lang="en-US" sz="2400" i="1">
                        <a:latin typeface="Cambria Math" panose="02040503050406030204" pitchFamily="18" charset="0"/>
                      </a:rPr>
                      <m:t>=0.</m:t>
                    </m:r>
                    <m:r>
                      <a:rPr lang="en-US" sz="2400" b="0" i="1" smtClean="0">
                        <a:latin typeface="Cambria Math" panose="02040503050406030204" pitchFamily="18" charset="0"/>
                      </a:rPr>
                      <m:t>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b="0" i="1" smtClean="0">
                        <a:latin typeface="Cambria Math" panose="02040503050406030204" pitchFamily="18" charset="0"/>
                      </a:rPr>
                      <m:t>=0+1⋅1=1,  </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861294"/>
                <a:ext cx="8710943" cy="2760092"/>
              </a:xfrm>
              <a:blipFill>
                <a:blip r:embed="rId4"/>
                <a:stretch>
                  <a:fillRect l="-210" t="-1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3150089"/>
            <a:ext cx="6130247" cy="3441541"/>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p:spTree>
    <p:extLst>
      <p:ext uri="{BB962C8B-B14F-4D97-AF65-F5344CB8AC3E}">
        <p14:creationId xmlns:p14="http://schemas.microsoft.com/office/powerpoint/2010/main" val="238900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Pt4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1,</m:t>
                    </m:r>
                    <m:r>
                      <a:rPr lang="en-US" b="0" i="1" smtClean="0">
                        <a:latin typeface="Cambria Math" panose="02040503050406030204" pitchFamily="18" charset="0"/>
                      </a:rPr>
                      <m:t>𝑇</m:t>
                    </m:r>
                    <m:r>
                      <a:rPr lang="en-US" i="1">
                        <a:latin typeface="Cambria Math" panose="02040503050406030204" pitchFamily="18" charset="0"/>
                      </a:rPr>
                      <m:t>)</m:t>
                    </m:r>
                  </m:oMath>
                </a14:m>
                <a:endParaRPr lang="en-SE" dirty="0"/>
              </a:p>
            </p:txBody>
          </p:sp>
        </mc:Choice>
        <mc:Fallback>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85725" y="990600"/>
                <a:ext cx="8753475" cy="2042311"/>
              </a:xfrm>
            </p:spPr>
            <p:txBody>
              <a:bodyPr>
                <a:normAutofit/>
              </a:bodyPr>
              <a:lstStyle/>
              <a:p>
                <a:r>
                  <a:rPr lang="en-US" sz="1600" b="0" dirty="0"/>
                  <a:t>TD:</a:t>
                </a:r>
              </a:p>
              <a:p>
                <a:pPr lvl="1"/>
                <a14:m>
                  <m:oMath xmlns:m="http://schemas.openxmlformats.org/officeDocument/2006/math">
                    <m:r>
                      <a:rPr lang="en-US" sz="1400" i="1">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𝐸</m:t>
                        </m:r>
                      </m:e>
                    </m:d>
                    <m:r>
                      <a:rPr lang="en-US" sz="1400" i="1">
                        <a:latin typeface="Cambria Math" panose="02040503050406030204" pitchFamily="18" charset="0"/>
                      </a:rPr>
                      <m:t>←</m:t>
                    </m:r>
                    <m:r>
                      <a:rPr lang="en-US" sz="1400" i="1">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𝐸</m:t>
                        </m:r>
                      </m:e>
                    </m:d>
                    <m:r>
                      <a:rPr lang="en-US" sz="1400" i="1">
                        <a:latin typeface="Cambria Math" panose="02040503050406030204" pitchFamily="18" charset="0"/>
                      </a:rPr>
                      <m:t>+</m:t>
                    </m:r>
                    <m:r>
                      <a:rPr lang="en-US" sz="1400" i="1">
                        <a:latin typeface="Cambria Math" panose="02040503050406030204" pitchFamily="18" charset="0"/>
                      </a:rPr>
                      <m:t>𝛼</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𝑡</m:t>
                            </m:r>
                            <m:r>
                              <a:rPr lang="en-US" sz="1400" i="1">
                                <a:latin typeface="Cambria Math" panose="02040503050406030204" pitchFamily="18" charset="0"/>
                              </a:rPr>
                              <m:t>+1</m:t>
                            </m:r>
                          </m:sub>
                        </m:sSub>
                        <m:r>
                          <a:rPr lang="en-US" sz="1400" i="1">
                            <a:latin typeface="Cambria Math" panose="02040503050406030204" pitchFamily="18" charset="0"/>
                          </a:rPr>
                          <m:t>+</m:t>
                        </m:r>
                        <m:r>
                          <a:rPr lang="en-US" sz="1400" i="1">
                            <a:latin typeface="Cambria Math" panose="02040503050406030204" pitchFamily="18" charset="0"/>
                          </a:rPr>
                          <m:t>𝛾</m:t>
                        </m:r>
                        <m:r>
                          <a:rPr lang="en-US" sz="1400" i="1">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𝑇</m:t>
                            </m:r>
                          </m:e>
                        </m:d>
                        <m:r>
                          <a:rPr lang="en-US" sz="1400" i="1">
                            <a:latin typeface="Cambria Math" panose="02040503050406030204" pitchFamily="18" charset="0"/>
                          </a:rPr>
                          <m:t>−</m:t>
                        </m:r>
                        <m:r>
                          <a:rPr lang="en-US" sz="1400" i="1">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𝐸</m:t>
                            </m:r>
                          </m:e>
                        </m:d>
                      </m:e>
                    </m:d>
                    <m:r>
                      <a:rPr lang="en-US" sz="1400" i="1">
                        <a:latin typeface="Cambria Math" panose="02040503050406030204" pitchFamily="18" charset="0"/>
                      </a:rPr>
                      <m:t>=.688+.5</m:t>
                    </m:r>
                    <m:d>
                      <m:dPr>
                        <m:ctrlPr>
                          <a:rPr lang="en-US" sz="1400" i="1">
                            <a:latin typeface="Cambria Math" panose="02040503050406030204" pitchFamily="18" charset="0"/>
                          </a:rPr>
                        </m:ctrlPr>
                      </m:dPr>
                      <m:e>
                        <m:r>
                          <a:rPr lang="en-US" sz="1400" i="1">
                            <a:latin typeface="Cambria Math" panose="02040503050406030204" pitchFamily="18" charset="0"/>
                          </a:rPr>
                          <m:t>1+0−.688</m:t>
                        </m:r>
                      </m:e>
                    </m:d>
                    <m:r>
                      <a:rPr lang="en-US" sz="1400" i="1">
                        <a:latin typeface="Cambria Math" panose="02040503050406030204" pitchFamily="18" charset="0"/>
                      </a:rPr>
                      <m:t>=0.844</m:t>
                    </m:r>
                  </m:oMath>
                </a14:m>
                <a:endParaRPr lang="en-US" sz="1400" i="1" dirty="0">
                  <a:latin typeface="Cambria Math" panose="02040503050406030204" pitchFamily="18" charset="0"/>
                </a:endParaRPr>
              </a:p>
              <a:p>
                <a:r>
                  <a:rPr lang="en-US" sz="1600" dirty="0"/>
                  <a:t>MC:</a:t>
                </a:r>
              </a:p>
              <a:p>
                <a:pPr lvl="1"/>
                <a14:m>
                  <m:oMath xmlns:m="http://schemas.openxmlformats.org/officeDocument/2006/math">
                    <m:r>
                      <a:rPr lang="en-US" sz="1400" i="1">
                        <a:latin typeface="Cambria Math" panose="02040503050406030204" pitchFamily="18" charset="0"/>
                      </a:rPr>
                      <m:t>𝐺</m:t>
                    </m:r>
                    <m:d>
                      <m:dPr>
                        <m:ctrlPr>
                          <a:rPr lang="en-US" sz="1400" i="1">
                            <a:latin typeface="Cambria Math" panose="02040503050406030204" pitchFamily="18" charset="0"/>
                          </a:rPr>
                        </m:ctrlPr>
                      </m:dPr>
                      <m:e>
                        <m:r>
                          <a:rPr lang="en-US" sz="1400" i="1">
                            <a:latin typeface="Cambria Math" panose="02040503050406030204" pitchFamily="18" charset="0"/>
                          </a:rPr>
                          <m:t>𝐸</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𝑇</m:t>
                        </m:r>
                      </m:sub>
                    </m:sSub>
                    <m:r>
                      <a:rPr lang="en-US" sz="1400" b="0" i="1" smtClean="0">
                        <a:latin typeface="Cambria Math" panose="02040503050406030204" pitchFamily="18" charset="0"/>
                      </a:rPr>
                      <m:t>=1, </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i="1">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𝐸</m:t>
                        </m:r>
                      </m:e>
                    </m:d>
                    <m:r>
                      <a:rPr lang="en-US" sz="1400" i="1">
                        <a:latin typeface="Cambria Math" panose="02040503050406030204" pitchFamily="18" charset="0"/>
                      </a:rPr>
                      <m:t>+</m:t>
                    </m:r>
                    <m:r>
                      <a:rPr lang="en-US" sz="1400" i="1">
                        <a:latin typeface="Cambria Math" panose="02040503050406030204" pitchFamily="18" charset="0"/>
                      </a:rPr>
                      <m:t>𝛼</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𝐺</m:t>
                        </m:r>
                        <m:r>
                          <a:rPr lang="en-US" sz="1400" b="0" i="1" smtClean="0">
                            <a:latin typeface="Cambria Math" panose="02040503050406030204" pitchFamily="18" charset="0"/>
                          </a:rPr>
                          <m:t>(</m:t>
                        </m:r>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i="1">
                            <a:latin typeface="Cambria Math" panose="02040503050406030204" pitchFamily="18" charset="0"/>
                          </a:rPr>
                          <m:t>𝑉</m:t>
                        </m:r>
                        <m:d>
                          <m:dPr>
                            <m:ctrlPr>
                              <a:rPr lang="en-US" sz="1400" i="1">
                                <a:latin typeface="Cambria Math" panose="02040503050406030204" pitchFamily="18" charset="0"/>
                              </a:rPr>
                            </m:ctrlPr>
                          </m:dPr>
                          <m:e>
                            <m:r>
                              <a:rPr lang="en-US" sz="1400" i="1">
                                <a:latin typeface="Cambria Math" panose="02040503050406030204" pitchFamily="18" charset="0"/>
                              </a:rPr>
                              <m:t>𝐸</m:t>
                            </m:r>
                          </m:e>
                        </m:d>
                      </m:e>
                    </m:d>
                    <m:r>
                      <a:rPr lang="en-US" sz="1400" i="1">
                        <a:latin typeface="Cambria Math" panose="02040503050406030204" pitchFamily="18" charset="0"/>
                      </a:rPr>
                      <m:t>=</m:t>
                    </m:r>
                    <m:r>
                      <a:rPr lang="en-US" sz="1400" b="0" i="1" smtClean="0">
                        <a:latin typeface="Cambria Math" panose="02040503050406030204" pitchFamily="18" charset="0"/>
                      </a:rPr>
                      <m:t>.</m:t>
                    </m:r>
                    <m:r>
                      <a:rPr lang="en-US" sz="1400" b="0" i="1" smtClean="0">
                        <a:latin typeface="Cambria Math" panose="02040503050406030204" pitchFamily="18" charset="0"/>
                      </a:rPr>
                      <m:t>7</m:t>
                    </m:r>
                    <m:r>
                      <a:rPr lang="en-US" sz="1400" b="0" i="1" smtClean="0">
                        <a:latin typeface="Cambria Math" panose="02040503050406030204" pitchFamily="18" charset="0"/>
                      </a:rPr>
                      <m:t>5+</m:t>
                    </m:r>
                    <m:r>
                      <a:rPr lang="en-US" sz="1400" i="1">
                        <a:latin typeface="Cambria Math" panose="02040503050406030204" pitchFamily="18" charset="0"/>
                      </a:rPr>
                      <m:t>.5</m:t>
                    </m:r>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b="0" i="1" smtClean="0">
                            <a:latin typeface="Cambria Math" panose="02040503050406030204" pitchFamily="18" charset="0"/>
                          </a:rPr>
                          <m:t>7</m:t>
                        </m:r>
                        <m:r>
                          <a:rPr lang="en-US" sz="1400" i="1">
                            <a:latin typeface="Cambria Math" panose="02040503050406030204" pitchFamily="18" charset="0"/>
                          </a:rPr>
                          <m:t>5</m:t>
                        </m:r>
                      </m:e>
                    </m:d>
                    <m:r>
                      <a:rPr lang="en-US" sz="1400" i="1">
                        <a:latin typeface="Cambria Math" panose="02040503050406030204" pitchFamily="18" charset="0"/>
                      </a:rPr>
                      <m:t>=0.</m:t>
                    </m:r>
                    <m:r>
                      <a:rPr lang="en-US" sz="1400" b="0" i="1" smtClean="0">
                        <a:latin typeface="Cambria Math" panose="02040503050406030204" pitchFamily="18" charset="0"/>
                      </a:rPr>
                      <m:t>8</m:t>
                    </m:r>
                    <m:r>
                      <a:rPr lang="en-US" sz="1400" i="1">
                        <a:latin typeface="Cambria Math" panose="02040503050406030204" pitchFamily="18" charset="0"/>
                      </a:rPr>
                      <m:t>75</m:t>
                    </m:r>
                  </m:oMath>
                </a14:m>
                <a:endParaRPr lang="en-US" sz="1400" i="1" dirty="0">
                  <a:latin typeface="Cambria Math" panose="02040503050406030204" pitchFamily="18" charset="0"/>
                </a:endParaRPr>
              </a:p>
              <a:p>
                <a:pPr lvl="1"/>
                <a14:m>
                  <m:oMath xmlns:m="http://schemas.openxmlformats.org/officeDocument/2006/math">
                    <m:r>
                      <a:rPr lang="en-US" sz="1400" i="1" smtClean="0">
                        <a:latin typeface="Cambria Math" panose="02040503050406030204" pitchFamily="18" charset="0"/>
                      </a:rPr>
                      <m:t>𝐺</m:t>
                    </m:r>
                    <m:d>
                      <m:dPr>
                        <m:ctrlPr>
                          <a:rPr lang="en-US" sz="1400" i="1">
                            <a:latin typeface="Cambria Math" panose="02040503050406030204" pitchFamily="18" charset="0"/>
                          </a:rPr>
                        </m:ctrlPr>
                      </m:dPr>
                      <m:e>
                        <m:r>
                          <a:rPr lang="en-US" sz="1400" b="0" i="1" smtClean="0">
                            <a:latin typeface="Cambria Math" panose="02040503050406030204" pitchFamily="18" charset="0"/>
                          </a:rPr>
                          <m:t>𝐷</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𝑇</m:t>
                        </m:r>
                        <m:r>
                          <a:rPr lang="en-US" sz="1400" b="0" i="1" smtClean="0">
                            <a:latin typeface="Cambria Math" panose="02040503050406030204" pitchFamily="18" charset="0"/>
                          </a:rPr>
                          <m:t>−1</m:t>
                        </m:r>
                      </m:sub>
                    </m:sSub>
                    <m:r>
                      <a:rPr lang="en-US" sz="1400" b="0" i="1" smtClean="0">
                        <a:latin typeface="Cambria Math" panose="02040503050406030204" pitchFamily="18" charset="0"/>
                      </a:rPr>
                      <m:t>+</m:t>
                    </m:r>
                    <m:r>
                      <a:rPr lang="en-US" sz="1400" b="0" i="1" smtClean="0">
                        <a:latin typeface="Cambria Math" panose="02040503050406030204" pitchFamily="18" charset="0"/>
                      </a:rPr>
                      <m:t>𝛾</m:t>
                    </m:r>
                    <m:r>
                      <a:rPr lang="en-US" sz="1400" b="0" i="1" smtClean="0">
                        <a:latin typeface="Cambria Math" panose="02040503050406030204" pitchFamily="18" charset="0"/>
                      </a:rPr>
                      <m:t>𝐺</m:t>
                    </m:r>
                    <m:d>
                      <m:dPr>
                        <m:ctrlPr>
                          <a:rPr lang="en-US" sz="1400" i="1">
                            <a:latin typeface="Cambria Math" panose="02040503050406030204" pitchFamily="18" charset="0"/>
                          </a:rPr>
                        </m:ctrlPr>
                      </m:dPr>
                      <m:e>
                        <m:r>
                          <a:rPr lang="en-US" sz="1400" b="0" i="1" smtClean="0">
                            <a:latin typeface="Cambria Math" panose="02040503050406030204" pitchFamily="18" charset="0"/>
                          </a:rPr>
                          <m:t>𝐸</m:t>
                        </m:r>
                      </m:e>
                    </m:d>
                    <m:r>
                      <a:rPr lang="en-US" sz="1400" b="0" i="1" smtClean="0">
                        <a:latin typeface="Cambria Math" panose="02040503050406030204" pitchFamily="18" charset="0"/>
                      </a:rPr>
                      <m:t>=0+</m:t>
                    </m:r>
                    <m:r>
                      <a:rPr lang="en-US" sz="1400" b="0" i="1" smtClean="0">
                        <a:latin typeface="Cambria Math" panose="02040503050406030204" pitchFamily="18" charset="0"/>
                      </a:rPr>
                      <m:t>1⋅</m:t>
                    </m:r>
                    <m:r>
                      <a:rPr lang="en-US" sz="1400" b="0" i="1" smtClean="0">
                        <a:latin typeface="Cambria Math" panose="02040503050406030204" pitchFamily="18" charset="0"/>
                      </a:rPr>
                      <m:t>1=</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𝐷</m:t>
                    </m:r>
                    <m:r>
                      <a:rPr lang="en-US" sz="1400" b="0" i="1" smtClean="0">
                        <a:latin typeface="Cambria Math" panose="02040503050406030204" pitchFamily="18" charset="0"/>
                      </a:rPr>
                      <m:t>)←</m:t>
                    </m:r>
                    <m:r>
                      <a:rPr lang="en-US" sz="1400" i="1">
                        <a:latin typeface="Cambria Math" panose="02040503050406030204" pitchFamily="18" charset="0"/>
                      </a:rPr>
                      <m:t>𝑉</m:t>
                    </m:r>
                    <m:d>
                      <m:dPr>
                        <m:ctrlPr>
                          <a:rPr lang="en-US" sz="1400" i="1">
                            <a:latin typeface="Cambria Math" panose="02040503050406030204" pitchFamily="18" charset="0"/>
                          </a:rPr>
                        </m:ctrlPr>
                      </m:dPr>
                      <m:e>
                        <m:r>
                          <a:rPr lang="en-US" sz="1400" b="0" i="1" smtClean="0">
                            <a:latin typeface="Cambria Math" panose="02040503050406030204" pitchFamily="18" charset="0"/>
                          </a:rPr>
                          <m:t>𝐷</m:t>
                        </m:r>
                      </m:e>
                    </m:d>
                    <m:r>
                      <a:rPr lang="en-US" sz="1400" i="1">
                        <a:latin typeface="Cambria Math" panose="02040503050406030204" pitchFamily="18" charset="0"/>
                      </a:rPr>
                      <m:t>+</m:t>
                    </m:r>
                    <m:r>
                      <a:rPr lang="en-US" sz="1400" i="1">
                        <a:latin typeface="Cambria Math" panose="02040503050406030204" pitchFamily="18" charset="0"/>
                      </a:rPr>
                      <m:t>𝛼</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𝐺</m:t>
                        </m:r>
                        <m:r>
                          <a:rPr lang="en-US" sz="1400" b="0" i="1" smtClean="0">
                            <a:latin typeface="Cambria Math" panose="02040503050406030204" pitchFamily="18" charset="0"/>
                          </a:rPr>
                          <m:t>(</m:t>
                        </m:r>
                        <m:r>
                          <a:rPr lang="en-US" sz="1400" b="0" i="1" smtClean="0">
                            <a:latin typeface="Cambria Math" panose="02040503050406030204" pitchFamily="18" charset="0"/>
                          </a:rPr>
                          <m:t>𝐷</m:t>
                        </m:r>
                        <m:r>
                          <a:rPr lang="en-US" sz="1400" b="0" i="1" smtClean="0">
                            <a:latin typeface="Cambria Math" panose="02040503050406030204" pitchFamily="18" charset="0"/>
                          </a:rPr>
                          <m:t>)−</m:t>
                        </m:r>
                        <m:r>
                          <a:rPr lang="en-US" sz="1400" i="1">
                            <a:latin typeface="Cambria Math" panose="02040503050406030204" pitchFamily="18" charset="0"/>
                          </a:rPr>
                          <m:t>𝑉</m:t>
                        </m:r>
                        <m:d>
                          <m:dPr>
                            <m:ctrlPr>
                              <a:rPr lang="en-US" sz="1400" i="1">
                                <a:latin typeface="Cambria Math" panose="02040503050406030204" pitchFamily="18" charset="0"/>
                              </a:rPr>
                            </m:ctrlPr>
                          </m:dPr>
                          <m:e>
                            <m:r>
                              <a:rPr lang="en-US" sz="1400" b="0" i="1" smtClean="0">
                                <a:latin typeface="Cambria Math" panose="02040503050406030204" pitchFamily="18" charset="0"/>
                              </a:rPr>
                              <m:t>𝐷</m:t>
                            </m:r>
                          </m:e>
                        </m:d>
                      </m:e>
                    </m:d>
                    <m:r>
                      <a:rPr lang="en-US" sz="1400" i="1">
                        <a:latin typeface="Cambria Math" panose="02040503050406030204" pitchFamily="18" charset="0"/>
                      </a:rPr>
                      <m:t>=</m:t>
                    </m:r>
                    <m:r>
                      <a:rPr lang="en-US" sz="1400" b="0" i="1" smtClean="0">
                        <a:latin typeface="Cambria Math" panose="02040503050406030204" pitchFamily="18" charset="0"/>
                      </a:rPr>
                      <m:t>.</m:t>
                    </m:r>
                    <m:r>
                      <a:rPr lang="en-US" sz="1400" b="0" i="1" smtClean="0">
                        <a:latin typeface="Cambria Math" panose="02040503050406030204" pitchFamily="18" charset="0"/>
                      </a:rPr>
                      <m:t>7</m:t>
                    </m:r>
                    <m:r>
                      <a:rPr lang="en-US" sz="1400" b="0" i="1" smtClean="0">
                        <a:latin typeface="Cambria Math" panose="02040503050406030204" pitchFamily="18" charset="0"/>
                      </a:rPr>
                      <m:t>5+</m:t>
                    </m:r>
                    <m:r>
                      <a:rPr lang="en-US" sz="1400" i="1">
                        <a:latin typeface="Cambria Math" panose="02040503050406030204" pitchFamily="18" charset="0"/>
                      </a:rPr>
                      <m:t>.5</m:t>
                    </m:r>
                    <m:d>
                      <m:dPr>
                        <m:ctrlPr>
                          <a:rPr lang="en-US" sz="1400" i="1">
                            <a:latin typeface="Cambria Math" panose="02040503050406030204" pitchFamily="18" charset="0"/>
                          </a:rPr>
                        </m:ctrlPr>
                      </m:dPr>
                      <m:e>
                        <m:r>
                          <a:rPr lang="en-US" sz="1400" b="0" i="1" smtClean="0">
                            <a:latin typeface="Cambria Math" panose="02040503050406030204" pitchFamily="18" charset="0"/>
                          </a:rPr>
                          <m:t>1</m:t>
                        </m:r>
                        <m:r>
                          <a:rPr lang="en-US" sz="1400" i="1">
                            <a:latin typeface="Cambria Math" panose="02040503050406030204" pitchFamily="18" charset="0"/>
                          </a:rPr>
                          <m:t>−.</m:t>
                        </m:r>
                        <m:r>
                          <a:rPr lang="en-US" sz="1400" b="0" i="1" smtClean="0">
                            <a:latin typeface="Cambria Math" panose="02040503050406030204" pitchFamily="18" charset="0"/>
                          </a:rPr>
                          <m:t>7</m:t>
                        </m:r>
                        <m:r>
                          <a:rPr lang="en-US" sz="1400" i="1">
                            <a:latin typeface="Cambria Math" panose="02040503050406030204" pitchFamily="18" charset="0"/>
                          </a:rPr>
                          <m:t>5</m:t>
                        </m:r>
                      </m:e>
                    </m:d>
                    <m:r>
                      <a:rPr lang="en-US" sz="1400" i="1">
                        <a:latin typeface="Cambria Math" panose="02040503050406030204" pitchFamily="18" charset="0"/>
                      </a:rPr>
                      <m:t>=</m:t>
                    </m:r>
                    <m:r>
                      <a:rPr lang="en-US" sz="1400" i="1">
                        <a:latin typeface="Cambria Math" panose="02040503050406030204" pitchFamily="18" charset="0"/>
                      </a:rPr>
                      <m:t>0.8</m:t>
                    </m:r>
                    <m:r>
                      <a:rPr lang="en-US" sz="1400" i="1">
                        <a:latin typeface="Cambria Math" panose="02040503050406030204" pitchFamily="18" charset="0"/>
                      </a:rPr>
                      <m:t>75</m:t>
                    </m:r>
                  </m:oMath>
                </a14:m>
                <a:endParaRPr lang="en-US" sz="1400" i="1" dirty="0">
                  <a:latin typeface="Cambria Math" panose="02040503050406030204" pitchFamily="18" charset="0"/>
                </a:endParaRPr>
              </a:p>
              <a:p>
                <a:pPr lvl="1"/>
                <a14:m>
                  <m:oMath xmlns:m="http://schemas.openxmlformats.org/officeDocument/2006/math">
                    <m:r>
                      <a:rPr lang="en-US" sz="1400" i="1" smtClean="0">
                        <a:latin typeface="Cambria Math" panose="02040503050406030204" pitchFamily="18" charset="0"/>
                      </a:rPr>
                      <m:t>𝐺</m:t>
                    </m:r>
                    <m:d>
                      <m:dPr>
                        <m:ctrlPr>
                          <a:rPr lang="en-US" sz="1400" i="1">
                            <a:latin typeface="Cambria Math" panose="02040503050406030204" pitchFamily="18" charset="0"/>
                          </a:rPr>
                        </m:ctrlPr>
                      </m:dPr>
                      <m:e>
                        <m:r>
                          <a:rPr lang="en-US" sz="1400" b="0" i="1" smtClean="0">
                            <a:latin typeface="Cambria Math" panose="02040503050406030204" pitchFamily="18" charset="0"/>
                          </a:rPr>
                          <m:t>𝐶</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𝑇</m:t>
                        </m:r>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b="0" i="1" smtClean="0">
                        <a:latin typeface="Cambria Math" panose="02040503050406030204" pitchFamily="18" charset="0"/>
                      </a:rPr>
                      <m:t>𝛾</m:t>
                    </m:r>
                    <m:r>
                      <a:rPr lang="en-US" sz="1400" b="0" i="1" smtClean="0">
                        <a:latin typeface="Cambria Math" panose="02040503050406030204" pitchFamily="18" charset="0"/>
                      </a:rPr>
                      <m:t>𝐺</m:t>
                    </m:r>
                    <m:d>
                      <m:dPr>
                        <m:ctrlPr>
                          <a:rPr lang="en-US" sz="1400" i="1">
                            <a:latin typeface="Cambria Math" panose="02040503050406030204" pitchFamily="18" charset="0"/>
                          </a:rPr>
                        </m:ctrlPr>
                      </m:dPr>
                      <m:e>
                        <m:r>
                          <a:rPr lang="en-US" sz="1400" b="0" i="1" smtClean="0">
                            <a:latin typeface="Cambria Math" panose="02040503050406030204" pitchFamily="18" charset="0"/>
                          </a:rPr>
                          <m:t>𝐷</m:t>
                        </m:r>
                      </m:e>
                    </m:d>
                    <m:r>
                      <a:rPr lang="en-US" sz="1400" b="0" i="1" smtClean="0">
                        <a:latin typeface="Cambria Math" panose="02040503050406030204" pitchFamily="18" charset="0"/>
                      </a:rPr>
                      <m:t>=0+1⋅1=1,  </m:t>
                    </m:r>
                    <m:r>
                      <a:rPr lang="en-US" sz="1400" b="0" i="1" smtClean="0">
                        <a:latin typeface="Cambria Math" panose="02040503050406030204" pitchFamily="18" charset="0"/>
                      </a:rPr>
                      <m:t>𝑉</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𝐶</m:t>
                        </m:r>
                      </m:e>
                    </m:d>
                    <m:r>
                      <a:rPr lang="en-US" sz="1400" b="0" i="1" smtClean="0">
                        <a:latin typeface="Cambria Math" panose="02040503050406030204" pitchFamily="18" charset="0"/>
                      </a:rPr>
                      <m:t>←</m:t>
                    </m:r>
                    <m:r>
                      <a:rPr lang="en-US" sz="1400" i="1">
                        <a:latin typeface="Cambria Math" panose="02040503050406030204" pitchFamily="18" charset="0"/>
                      </a:rPr>
                      <m:t>𝑉</m:t>
                    </m:r>
                    <m:d>
                      <m:dPr>
                        <m:ctrlPr>
                          <a:rPr lang="en-US" sz="1400" i="1">
                            <a:latin typeface="Cambria Math" panose="02040503050406030204" pitchFamily="18" charset="0"/>
                          </a:rPr>
                        </m:ctrlPr>
                      </m:dPr>
                      <m:e>
                        <m:r>
                          <a:rPr lang="en-US" sz="1400" b="0" i="1" smtClean="0">
                            <a:latin typeface="Cambria Math" panose="02040503050406030204" pitchFamily="18" charset="0"/>
                          </a:rPr>
                          <m:t>𝐶</m:t>
                        </m:r>
                      </m:e>
                    </m:d>
                    <m:r>
                      <a:rPr lang="en-US" sz="1400" i="1">
                        <a:latin typeface="Cambria Math" panose="02040503050406030204" pitchFamily="18" charset="0"/>
                      </a:rPr>
                      <m:t>+</m:t>
                    </m:r>
                    <m:r>
                      <a:rPr lang="en-US" sz="1400" i="1">
                        <a:latin typeface="Cambria Math" panose="02040503050406030204" pitchFamily="18" charset="0"/>
                      </a:rPr>
                      <m:t>𝛼</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𝐺</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𝐶</m:t>
                            </m:r>
                          </m:e>
                        </m:d>
                        <m:r>
                          <a:rPr lang="en-US" sz="1400" b="0" i="1" smtClean="0">
                            <a:latin typeface="Cambria Math" panose="02040503050406030204" pitchFamily="18" charset="0"/>
                          </a:rPr>
                          <m:t>−</m:t>
                        </m:r>
                        <m:r>
                          <a:rPr lang="en-US" sz="1400" i="1">
                            <a:latin typeface="Cambria Math" panose="02040503050406030204" pitchFamily="18" charset="0"/>
                          </a:rPr>
                          <m:t>𝑉</m:t>
                        </m:r>
                        <m:d>
                          <m:dPr>
                            <m:ctrlPr>
                              <a:rPr lang="en-US" sz="1400" i="1">
                                <a:latin typeface="Cambria Math" panose="02040503050406030204" pitchFamily="18" charset="0"/>
                              </a:rPr>
                            </m:ctrlPr>
                          </m:dPr>
                          <m:e>
                            <m:r>
                              <a:rPr lang="en-US" sz="1400" b="0" i="1" smtClean="0">
                                <a:latin typeface="Cambria Math" panose="02040503050406030204" pitchFamily="18" charset="0"/>
                              </a:rPr>
                              <m:t>𝐶</m:t>
                            </m:r>
                          </m:e>
                        </m:d>
                      </m:e>
                    </m:d>
                    <m:r>
                      <a:rPr lang="en-US" sz="1400" i="1">
                        <a:latin typeface="Cambria Math" panose="02040503050406030204" pitchFamily="18" charset="0"/>
                      </a:rPr>
                      <m:t>=</m:t>
                    </m:r>
                    <m:r>
                      <a:rPr lang="en-US" sz="1400" b="0" i="1" smtClean="0">
                        <a:latin typeface="Cambria Math" panose="02040503050406030204" pitchFamily="18" charset="0"/>
                      </a:rPr>
                      <m:t>.</m:t>
                    </m:r>
                    <m:r>
                      <a:rPr lang="en-US" sz="1400" b="0" i="1" smtClean="0">
                        <a:latin typeface="Cambria Math" panose="02040503050406030204" pitchFamily="18" charset="0"/>
                      </a:rPr>
                      <m:t>7</m:t>
                    </m:r>
                    <m:r>
                      <a:rPr lang="en-US" sz="1400" b="0" i="1" smtClean="0">
                        <a:latin typeface="Cambria Math" panose="02040503050406030204" pitchFamily="18" charset="0"/>
                      </a:rPr>
                      <m:t>5+</m:t>
                    </m:r>
                    <m:r>
                      <a:rPr lang="en-US" sz="1400" i="1">
                        <a:latin typeface="Cambria Math" panose="02040503050406030204" pitchFamily="18" charset="0"/>
                      </a:rPr>
                      <m:t>.5</m:t>
                    </m:r>
                    <m:d>
                      <m:dPr>
                        <m:ctrlPr>
                          <a:rPr lang="en-US" sz="1400" i="1">
                            <a:latin typeface="Cambria Math" panose="02040503050406030204" pitchFamily="18" charset="0"/>
                          </a:rPr>
                        </m:ctrlPr>
                      </m:dPr>
                      <m:e>
                        <m:r>
                          <a:rPr lang="en-US" sz="1400" b="0" i="1" smtClean="0">
                            <a:latin typeface="Cambria Math" panose="02040503050406030204" pitchFamily="18" charset="0"/>
                          </a:rPr>
                          <m:t>1</m:t>
                        </m:r>
                        <m:r>
                          <a:rPr lang="en-US" sz="1400" i="1">
                            <a:latin typeface="Cambria Math" panose="02040503050406030204" pitchFamily="18" charset="0"/>
                          </a:rPr>
                          <m:t>−.</m:t>
                        </m:r>
                        <m:r>
                          <a:rPr lang="en-US" sz="1400" b="0" i="1" smtClean="0">
                            <a:latin typeface="Cambria Math" panose="02040503050406030204" pitchFamily="18" charset="0"/>
                          </a:rPr>
                          <m:t>7</m:t>
                        </m:r>
                        <m:r>
                          <a:rPr lang="en-US" sz="1400" i="1">
                            <a:latin typeface="Cambria Math" panose="02040503050406030204" pitchFamily="18" charset="0"/>
                          </a:rPr>
                          <m:t>5</m:t>
                        </m:r>
                      </m:e>
                    </m:d>
                    <m:r>
                      <a:rPr lang="en-US" sz="1400" i="1">
                        <a:latin typeface="Cambria Math" panose="02040503050406030204" pitchFamily="18" charset="0"/>
                      </a:rPr>
                      <m:t>=</m:t>
                    </m:r>
                    <m:r>
                      <a:rPr lang="en-US" sz="1400" i="1">
                        <a:latin typeface="Cambria Math" panose="02040503050406030204" pitchFamily="18" charset="0"/>
                      </a:rPr>
                      <m:t>0.875</m:t>
                    </m:r>
                  </m:oMath>
                </a14:m>
                <a:endParaRPr lang="en-US" sz="1400" i="1" dirty="0">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85725" y="990600"/>
                <a:ext cx="8753475" cy="2042311"/>
              </a:xfrm>
              <a:blipFill>
                <a:blip r:embed="rId4"/>
                <a:stretch>
                  <a:fillRect l="-279" t="-8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grpSp>
        <p:nvGrpSpPr>
          <p:cNvPr id="26" name="Group 25">
            <a:extLst>
              <a:ext uri="{FF2B5EF4-FFF2-40B4-BE49-F238E27FC236}">
                <a16:creationId xmlns:a16="http://schemas.microsoft.com/office/drawing/2014/main" id="{8960C675-735E-4DE6-B936-0D142C15FBB8}"/>
              </a:ext>
            </a:extLst>
          </p:cNvPr>
          <p:cNvGrpSpPr/>
          <p:nvPr/>
        </p:nvGrpSpPr>
        <p:grpSpPr>
          <a:xfrm>
            <a:off x="1355059" y="2790453"/>
            <a:ext cx="7093011" cy="3982040"/>
            <a:chOff x="-983436" y="2396692"/>
            <a:chExt cx="7093011" cy="3982040"/>
          </a:xfrm>
        </p:grpSpPr>
        <p:sp>
          <p:nvSpPr>
            <p:cNvPr id="10" name="Oval 9">
              <a:extLst>
                <a:ext uri="{FF2B5EF4-FFF2-40B4-BE49-F238E27FC236}">
                  <a16:creationId xmlns:a16="http://schemas.microsoft.com/office/drawing/2014/main" id="{1F264C72-6371-4A44-96C4-B3A80521AF82}"/>
                </a:ext>
              </a:extLst>
            </p:cNvPr>
            <p:cNvSpPr/>
            <p:nvPr/>
          </p:nvSpPr>
          <p:spPr bwMode="auto">
            <a:xfrm>
              <a:off x="4300773" y="5657930"/>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5"/>
            <a:stretch>
              <a:fillRect/>
            </a:stretch>
          </p:blipFill>
          <p:spPr>
            <a:xfrm>
              <a:off x="-983436" y="2396692"/>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3187003" y="3127190"/>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3106228" y="3243429"/>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2347469" y="3127190"/>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2266694" y="3243429"/>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1501860" y="3127190"/>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1421085" y="3243429"/>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3187003" y="5291775"/>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3106228" y="5408014"/>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0.875</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2321426" y="5291775"/>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2240651" y="5408014"/>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0.875</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1465387" y="5291775"/>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1384612" y="5408014"/>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0.875</a:t>
              </a:r>
              <a:endParaRPr kumimoji="0" lang="en-SE" sz="1600" b="0" i="0" u="none" strike="noStrike" cap="none" normalizeH="0" baseline="0" dirty="0">
                <a:ln>
                  <a:noFill/>
                </a:ln>
                <a:solidFill>
                  <a:schemeClr val="tx1"/>
                </a:solidFill>
                <a:effectLst/>
                <a:latin typeface="Arial" charset="0"/>
              </a:endParaRPr>
            </a:p>
          </p:txBody>
        </p:sp>
      </p:grpSp>
    </p:spTree>
    <p:extLst>
      <p:ext uri="{BB962C8B-B14F-4D97-AF65-F5344CB8AC3E}">
        <p14:creationId xmlns:p14="http://schemas.microsoft.com/office/powerpoint/2010/main" val="392660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2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so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may not be greedy w.r.t the updated Q-function; while QL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that is greedy w.r.t the updated Q-function in the next iteration.</a:t>
                </a:r>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3345" r="-2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(in Dyna-Q):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20" y="6604084"/>
            <a:ext cx="5040560"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1"/>
                <a:ext cx="8839200" cy="1711092"/>
              </a:xfrm>
            </p:spPr>
            <p:txBody>
              <a:bodyPr>
                <a:normAutofit fontScale="85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1"/>
                <a:ext cx="8839200" cy="1711092"/>
              </a:xfrm>
              <a:blipFill>
                <a:blip r:embed="rId3"/>
                <a:stretch>
                  <a:fillRect l="-1172" t="-7473" b="-5053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 (for General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980728"/>
                <a:ext cx="8839200" cy="2448272"/>
              </a:xfrm>
            </p:spPr>
            <p:txBody>
              <a:bodyPr>
                <a:normAutofit fontScale="700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0" smtClean="0">
                        <a:latin typeface="Cambria Math" panose="02040503050406030204" pitchFamily="18" charset="0"/>
                      </a:rPr>
                      <m:t>𝐰</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oMath>
                </a14:m>
                <a:r>
                  <a:rPr lang="en-US" dirty="0"/>
                  <a:t> for weight </a:t>
                </a:r>
                <a14:m>
                  <m:oMath xmlns:m="http://schemas.openxmlformats.org/officeDocument/2006/math">
                    <m:r>
                      <a:rPr lang="en-US" b="1">
                        <a:latin typeface="Cambria Math" panose="02040503050406030204" pitchFamily="18" charset="0"/>
                      </a:rPr>
                      <m:t>𝐰</m:t>
                    </m:r>
                  </m:oMath>
                </a14:m>
                <a:r>
                  <a:rPr lang="en-US" dirty="0"/>
                  <a:t>.  </a:t>
                </a:r>
              </a:p>
              <a:p>
                <a:r>
                  <a:rPr lang="en-US" dirty="0"/>
                  <a:t>To minimize </a:t>
                </a:r>
                <a14:m>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oMath>
                </a14:m>
                <a:r>
                  <a:rPr lang="en-US" dirty="0"/>
                  <a:t>, we adjust weight vector </a:t>
                </a:r>
                <a14:m>
                  <m:oMath xmlns:m="http://schemas.openxmlformats.org/officeDocument/2006/math">
                    <m:r>
                      <a:rPr lang="en-US" b="1">
                        <a:latin typeface="Cambria Math" panose="02040503050406030204" pitchFamily="18" charset="0"/>
                      </a:rPr>
                      <m:t>𝐰</m:t>
                    </m:r>
                  </m:oMath>
                </a14:m>
                <a:r>
                  <a:rPr lang="en-US" dirty="0"/>
                  <a:t> in the direction of the negative of the gradient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b="0" dirty="0"/>
              </a:p>
              <a:p>
                <a:pPr lvl="1"/>
                <a:r>
                  <a:rPr lang="en-US" dirty="0"/>
                  <a:t>Assume </a:t>
                </a:r>
                <a:r>
                  <a:rPr lang="en-US" b="0" dirty="0"/>
                  <a:t>weight vector </a:t>
                </a:r>
                <a14:m>
                  <m:oMath xmlns:m="http://schemas.openxmlformats.org/officeDocument/2006/math">
                    <m:r>
                      <a:rPr lang="en-US" b="1">
                        <a:latin typeface="Cambria Math" panose="02040503050406030204" pitchFamily="18" charset="0"/>
                      </a:rPr>
                      <m:t>𝐰</m:t>
                    </m:r>
                  </m:oMath>
                </a14:m>
                <a:r>
                  <a:rPr lang="en-US" b="0" dirty="0"/>
                  <a:t> is a </a:t>
                </a:r>
                <a14:m>
                  <m:oMath xmlns:m="http://schemas.openxmlformats.org/officeDocument/2006/math">
                    <m:r>
                      <a:rPr lang="en-US" b="0" i="1" smtClean="0">
                        <a:latin typeface="Cambria Math" panose="02040503050406030204" pitchFamily="18" charset="0"/>
                      </a:rPr>
                      <m:t>𝑛</m:t>
                    </m:r>
                  </m:oMath>
                </a14:m>
                <a:r>
                  <a:rPr lang="en-US" dirty="0"/>
                  <a:t>-dimensional vector.</a:t>
                </a:r>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980728"/>
                <a:ext cx="8839200" cy="2448272"/>
              </a:xfrm>
              <a:blipFill>
                <a:blip r:embed="rId3"/>
                <a:stretch>
                  <a:fillRect l="-759" t="-4229"/>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984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984437"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t>Gradient Descent for minimizing Mean Squared Value Error (impractical for a large number of states)</a:t>
                </a:r>
              </a:p>
              <a:p>
                <a:pPr lvl="1"/>
                <a14:m>
                  <m:oMath xmlns:m="http://schemas.openxmlformats.org/officeDocument/2006/math">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m:rPr>
                        <m:sty m:val="p"/>
                      </m:rPr>
                      <a:rPr lang="en-US" smtClean="0">
                        <a:solidFill>
                          <a:srgbClr val="C00000"/>
                        </a:solidFill>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r>
                              <m:rPr>
                                <m:sty m:val="p"/>
                              </m:rPr>
                              <a:rPr lang="en-US" smtClean="0">
                                <a:solidFill>
                                  <a:srgbClr val="C00000"/>
                                </a:solidFill>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=−2</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b="0" i="1" dirty="0">
                  <a:latin typeface="Cambria Math" panose="02040503050406030204" pitchFamily="18" charset="0"/>
                </a:endParaRPr>
              </a:p>
              <a:p>
                <a:pPr lvl="1"/>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1" smtClean="0">
                        <a:latin typeface="Cambria Math" panose="02040503050406030204" pitchFamily="18" charset="0"/>
                      </a:rPr>
                      <m:t>𝛼</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b="0" i="0" smtClean="0">
                        <a:solidFill>
                          <a:schemeClr val="tx1"/>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Stochastic Gradient Descent (SGD): on each step, update </a:t>
                </a:r>
                <a14:m>
                  <m:oMath xmlns:m="http://schemas.openxmlformats.org/officeDocument/2006/math">
                    <m:r>
                      <a:rPr lang="en-US" b="1">
                        <a:latin typeface="Cambria Math" panose="02040503050406030204" pitchFamily="18" charset="0"/>
                      </a:rPr>
                      <m:t>𝐰</m:t>
                    </m:r>
                  </m:oMath>
                </a14:m>
                <a:r>
                  <a:rPr lang="en-US" dirty="0"/>
                  <a:t> based on a single new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and its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𝐺</m:t>
                        </m:r>
                      </m:e>
                      <m:sub>
                        <m:r>
                          <a:rPr lang="en-US" i="1" dirty="0">
                            <a:solidFill>
                              <a:srgbClr val="C00000"/>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p:txBody>
          <a:bodyPr/>
          <a:lstStyle/>
          <a:p>
            <a:r>
              <a:rPr lang="en-US" dirty="0"/>
              <a:t>Semi-Gradient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2"/>
                <a:stretch>
                  <a:fillRect l="-414" t="-320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3"/>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4"/>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fontScale="925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dirty="0">
                            <a:latin typeface="Cambria Math" panose="02040503050406030204" pitchFamily="18" charset="0"/>
                          </a:rPr>
                          <m:t>𝐰</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b="1" dirty="0">
                        <a:latin typeface="Cambria Math" panose="02040503050406030204" pitchFamily="18" charset="0"/>
                      </a:rPr>
                      <m:t>𝐰</m:t>
                    </m:r>
                  </m:oMath>
                </a14:m>
                <a:r>
                  <a:rPr lang="en-US" dirty="0"/>
                  <a:t> is a set of weights)</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depends on </a:t>
                </a:r>
                <a14:m>
                  <m:oMath xmlns:m="http://schemas.openxmlformats.org/officeDocument/2006/math">
                    <m:r>
                      <a:rPr lang="en-US" b="1" dirty="0">
                        <a:latin typeface="Cambria Math" panose="02040503050406030204" pitchFamily="18" charset="0"/>
                      </a:rPr>
                      <m:t>𝐰</m:t>
                    </m:r>
                  </m:oMath>
                </a14:m>
                <a:r>
                  <a:rPr lang="en-US" dirty="0"/>
                  <a:t>. (non </a:t>
                </a:r>
                <a:r>
                  <a:rPr lang="en-US" dirty="0" err="1"/>
                  <a:t>i.i.d</a:t>
                </a:r>
                <a:r>
                  <a:rPr lang="en-US" dirty="0"/>
                  <a:t>)</a:t>
                </a:r>
              </a:p>
              <a:p>
                <a:r>
                  <a:rPr lang="en-US" dirty="0"/>
                  <a:t>Compare with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dirty="0">
                        <a:latin typeface="Cambria Math" panose="02040503050406030204" pitchFamily="18" charset="0"/>
                      </a:rPr>
                      <m:t>𝐰</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481" t="-1553" b="-1434"/>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𝑇</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b="0" i="1" smtClean="0">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0">
                                <a:latin typeface="Cambria Math" panose="02040503050406030204" pitchFamily="18" charset="0"/>
                              </a:rPr>
                              <m:t>𝐰</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0" smtClean="0">
                                <a:latin typeface="Cambria Math" panose="02040503050406030204" pitchFamily="18" charset="0"/>
                              </a:rPr>
                              <m:t>𝐰</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0">
                            <a:latin typeface="Cambria Math" panose="02040503050406030204" pitchFamily="18" charset="0"/>
                          </a:rPr>
                          <m:t>𝐰</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a:solidFill>
                          <a:schemeClr val="tx1"/>
                        </a:solidFill>
                        <a:latin typeface="Cambria Math" panose="02040503050406030204" pitchFamily="18" charset="0"/>
                      </a:rPr>
                      <m:t>𝐰</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342" r="-5866"/>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3889367"/>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25465" y="980728"/>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0">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i="0">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4946</TotalTime>
  <Words>8644</Words>
  <Application>Microsoft Office PowerPoint</Application>
  <PresentationFormat>On-screen Show (4:3)</PresentationFormat>
  <Paragraphs>827</Paragraphs>
  <Slides>79</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Episode2 Pt1 (C,r,0,D,r,0,E)</vt:lpstr>
      <vt:lpstr>Episode2 Pt2 (E,l,0,D,l,0,C)</vt:lpstr>
      <vt:lpstr>Episode2 Pt3 (C,r,0,D,r,0,E)</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 (for General Function)</vt:lpstr>
      <vt:lpstr>Stochastic Gradient Descent (SGD)</vt:lpstr>
      <vt:lpstr>Gradient Monte Carlo</vt:lpstr>
      <vt:lpstr>Semi-Gradient TD(0)</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316</cp:revision>
  <dcterms:created xsi:type="dcterms:W3CDTF">2020-05-13T19:01:03Z</dcterms:created>
  <dcterms:modified xsi:type="dcterms:W3CDTF">2021-05-21T15:35:35Z</dcterms:modified>
</cp:coreProperties>
</file>